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127" d="100"/>
          <a:sy n="127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04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5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8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4316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85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9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239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62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49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5444-2DF5-5E4E-9300-43742D2A7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Higher History!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B90F2-D5AF-FE4D-824A-06F3548C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91" y="3874369"/>
            <a:ext cx="7738814" cy="639175"/>
          </a:xfrm>
        </p:spPr>
        <p:txBody>
          <a:bodyPr>
            <a:normAutofit/>
          </a:bodyPr>
          <a:lstStyle/>
          <a:p>
            <a:r>
              <a:rPr lang="en-US" sz="1800" dirty="0"/>
              <a:t>Get ready for a November to Remember!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FEE8-B621-354A-9672-2B9EBB14CC0D}"/>
              </a:ext>
            </a:extLst>
          </p:cNvPr>
          <p:cNvSpPr/>
          <p:nvPr/>
        </p:nvSpPr>
        <p:spPr>
          <a:xfrm>
            <a:off x="3568474" y="4599413"/>
            <a:ext cx="221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u="sng" dirty="0"/>
              <a:t>Essay Checklist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19001-176C-7543-8C2D-9CC3821C715C}"/>
              </a:ext>
            </a:extLst>
          </p:cNvPr>
          <p:cNvSpPr/>
          <p:nvPr/>
        </p:nvSpPr>
        <p:spPr>
          <a:xfrm>
            <a:off x="1047964" y="5559661"/>
            <a:ext cx="749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 </a:t>
            </a:r>
            <a:br>
              <a:rPr lang="en-GB" b="1" dirty="0"/>
            </a:br>
            <a:r>
              <a:rPr lang="en-GB" b="1" dirty="0"/>
              <a:t>In preparation for your prelim, this checklist will help you ensure you are doing everything you can to achieve the maximum 22/22 marks:</a:t>
            </a:r>
            <a:endParaRPr lang="en-US" b="1" dirty="0"/>
          </a:p>
        </p:txBody>
      </p:sp>
      <p:pic>
        <p:nvPicPr>
          <p:cNvPr id="6" name="Essay Checklist 1" descr="Essay Checklist 1">
            <a:hlinkClick r:id="" action="ppaction://media"/>
            <a:extLst>
              <a:ext uri="{FF2B5EF4-FFF2-40B4-BE49-F238E27FC236}">
                <a16:creationId xmlns:a16="http://schemas.microsoft.com/office/drawing/2014/main" id="{3A394964-D258-5247-BB99-3C09CEEA1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891" y="212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CF5F-3D16-3F4A-B91D-EE3FEDF3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575353"/>
            <a:ext cx="7633742" cy="6123397"/>
          </a:xfrm>
        </p:spPr>
        <p:txBody>
          <a:bodyPr>
            <a:normAutofit/>
          </a:bodyPr>
          <a:lstStyle/>
          <a:p>
            <a:r>
              <a:rPr lang="en-GB" sz="2400" b="1" i="1" u="sng" dirty="0">
                <a:solidFill>
                  <a:schemeClr val="tx1"/>
                </a:solidFill>
              </a:rPr>
              <a:t>Introduction:</a:t>
            </a:r>
            <a:r>
              <a:rPr lang="en-GB" sz="2400" b="1" dirty="0">
                <a:solidFill>
                  <a:schemeClr val="tx1"/>
                </a:solidFill>
              </a:rPr>
              <a:t>					3 marks</a:t>
            </a: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2x relevant points of background information.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Each point must be at least one full detailed sentence.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 points must not cross over into the time period of your essay…it should be from before this time, to set up your essay.   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Line of argument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‘Isolated factor’ question – tell us which factor is most important (immediately after addressing the isolated factor in the question)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‘Assessment’ question – answer the question directly </a:t>
            </a:r>
            <a:r>
              <a:rPr lang="en-GB" sz="2000" i="1" dirty="0">
                <a:solidFill>
                  <a:schemeClr val="tx1"/>
                </a:solidFill>
              </a:rPr>
              <a:t>(“</a:t>
            </a:r>
            <a:r>
              <a:rPr lang="en-GB" sz="2000" i="1" u="sng" dirty="0">
                <a:solidFill>
                  <a:schemeClr val="tx1"/>
                </a:solidFill>
              </a:rPr>
              <a:t>did</a:t>
            </a:r>
            <a:r>
              <a:rPr lang="en-GB" sz="2000" i="1" dirty="0">
                <a:solidFill>
                  <a:schemeClr val="tx1"/>
                </a:solidFill>
              </a:rPr>
              <a:t> meet the needs of the people” or “</a:t>
            </a:r>
            <a:r>
              <a:rPr lang="en-GB" sz="2000" i="1" u="sng" dirty="0">
                <a:solidFill>
                  <a:schemeClr val="tx1"/>
                </a:solidFill>
              </a:rPr>
              <a:t>did not</a:t>
            </a:r>
            <a:r>
              <a:rPr lang="en-GB" sz="2000" i="1" dirty="0">
                <a:solidFill>
                  <a:schemeClr val="tx1"/>
                </a:solidFill>
              </a:rPr>
              <a:t> meet the needs of the people”)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Other factors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List the other factors you will be discussing - that is all you need to do!</a:t>
            </a:r>
          </a:p>
          <a:p>
            <a:endParaRPr lang="en-US" dirty="0"/>
          </a:p>
        </p:txBody>
      </p:sp>
      <p:pic>
        <p:nvPicPr>
          <p:cNvPr id="6" name="Essay Checklist 2" descr="Essay Checklist 2">
            <a:hlinkClick r:id="" action="ppaction://media"/>
            <a:extLst>
              <a:ext uri="{FF2B5EF4-FFF2-40B4-BE49-F238E27FC236}">
                <a16:creationId xmlns:a16="http://schemas.microsoft.com/office/drawing/2014/main" id="{B613CB0F-C96A-A543-9B73-895803DD4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5213" y="1689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E397-1F8C-CB4F-A93E-5620CF00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778595"/>
          </a:xfrm>
        </p:spPr>
        <p:txBody>
          <a:bodyPr>
            <a:normAutofit fontScale="90000"/>
          </a:bodyPr>
          <a:lstStyle/>
          <a:p>
            <a:r>
              <a:rPr lang="en-GB" b="1" i="1" u="sng" dirty="0">
                <a:solidFill>
                  <a:schemeClr val="tx1"/>
                </a:solidFill>
              </a:rPr>
              <a:t>Main Body of the Essay:</a:t>
            </a:r>
            <a:br>
              <a:rPr lang="en-GB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382F-CB6B-7A41-913C-667EFD73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356189"/>
            <a:ext cx="7633742" cy="5119425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This is a common layout for each paragraph: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K	knowledge</a:t>
            </a: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K 	knowledge</a:t>
            </a: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A	analysis</a:t>
            </a: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A+ analysis+</a:t>
            </a:r>
          </a:p>
          <a:p>
            <a:pPr lvl="1"/>
            <a:r>
              <a:rPr lang="en-GB" sz="3200" b="1" dirty="0">
                <a:solidFill>
                  <a:schemeClr val="tx1"/>
                </a:solidFill>
              </a:rPr>
              <a:t>E	evaluation/ evaluation+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Essay Checklist 3" descr="Essay Checklist 3">
            <a:hlinkClick r:id="" action="ppaction://media"/>
            <a:extLst>
              <a:ext uri="{FF2B5EF4-FFF2-40B4-BE49-F238E27FC236}">
                <a16:creationId xmlns:a16="http://schemas.microsoft.com/office/drawing/2014/main" id="{AAD7B11C-E4C2-CD42-ABFA-452801D7E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2378" y="187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0A68-670E-9143-AA00-10204BB5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4" y="174662"/>
            <a:ext cx="8065214" cy="6585734"/>
          </a:xfrm>
        </p:spPr>
        <p:txBody>
          <a:bodyPr>
            <a:normAutofit fontScale="92500"/>
          </a:bodyPr>
          <a:lstStyle/>
          <a:p>
            <a:pPr lvl="0"/>
            <a:r>
              <a:rPr lang="en-GB" sz="2400" b="1" dirty="0">
                <a:solidFill>
                  <a:schemeClr val="tx1"/>
                </a:solidFill>
              </a:rPr>
              <a:t>Knowledge: 					6 marks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Knowledge points must be detailed and relevant to the topic being discussed –one or two sentences per-point will be fine. </a:t>
            </a:r>
          </a:p>
          <a:p>
            <a:pPr lvl="0"/>
            <a:r>
              <a:rPr lang="en-GB" sz="2400" b="1" dirty="0">
                <a:solidFill>
                  <a:schemeClr val="tx1"/>
                </a:solidFill>
              </a:rPr>
              <a:t>Analysis: 					3 marks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Simply put, this is where you </a:t>
            </a:r>
            <a:r>
              <a:rPr lang="en-GB" sz="2000" u="sng" dirty="0">
                <a:solidFill>
                  <a:schemeClr val="tx1"/>
                </a:solidFill>
              </a:rPr>
              <a:t>answer the question</a:t>
            </a:r>
            <a:r>
              <a:rPr lang="en-GB" sz="2000" dirty="0">
                <a:solidFill>
                  <a:schemeClr val="tx1"/>
                </a:solidFill>
              </a:rPr>
              <a:t>. This is where you use the piece of knowledge you have provided previously and tell us why it is important for answering your question. </a:t>
            </a:r>
            <a:r>
              <a:rPr lang="en-GB" sz="2000" i="1" dirty="0">
                <a:solidFill>
                  <a:schemeClr val="tx1"/>
                </a:solidFill>
              </a:rPr>
              <a:t>“This is important because…”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Use the words of the question in your analysis and link your point to the question being asked.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These links a very important, if you are not answering the question, you will receive no analysis/ analysis+ and will score very low. Read it over and make sure your words make sense!\</a:t>
            </a:r>
          </a:p>
          <a:p>
            <a:pPr marL="457200" lvl="1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</a:rPr>
              <a:t>Analysis +:					3 marks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The same rules apply as analysis (link to the question) but this is typically a </a:t>
            </a:r>
            <a:r>
              <a:rPr lang="en-GB" sz="2000" u="sng" dirty="0">
                <a:solidFill>
                  <a:schemeClr val="tx1"/>
                </a:solidFill>
              </a:rPr>
              <a:t>counter argument</a:t>
            </a:r>
            <a:r>
              <a:rPr lang="en-GB" sz="2000" dirty="0">
                <a:solidFill>
                  <a:schemeClr val="tx1"/>
                </a:solidFill>
              </a:rPr>
              <a:t> (a </a:t>
            </a:r>
            <a:r>
              <a:rPr lang="en-GB" sz="2000" i="1" dirty="0">
                <a:solidFill>
                  <a:schemeClr val="tx1"/>
                </a:solidFill>
              </a:rPr>
              <a:t>“however”</a:t>
            </a:r>
            <a:r>
              <a:rPr lang="en-GB" sz="2000" dirty="0">
                <a:solidFill>
                  <a:schemeClr val="tx1"/>
                </a:solidFill>
              </a:rPr>
              <a:t> point) to the analysis point you made earlier. Therefore, you are telling us why something is </a:t>
            </a:r>
            <a:r>
              <a:rPr lang="en-GB" sz="2000" u="sng" dirty="0">
                <a:solidFill>
                  <a:schemeClr val="tx1"/>
                </a:solidFill>
              </a:rPr>
              <a:t>less important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Essay Checklist 4" descr="Essay Checklist 4">
            <a:hlinkClick r:id="" action="ppaction://media"/>
            <a:extLst>
              <a:ext uri="{FF2B5EF4-FFF2-40B4-BE49-F238E27FC236}">
                <a16:creationId xmlns:a16="http://schemas.microsoft.com/office/drawing/2014/main" id="{45036B21-4922-624E-982A-BFDCF70B2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6216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05BA-9808-9846-A529-9758FE5C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1" y="154112"/>
            <a:ext cx="7931649" cy="661655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b="1" dirty="0">
                <a:solidFill>
                  <a:schemeClr val="tx1"/>
                </a:solidFill>
              </a:rPr>
              <a:t>Evaluation (paragraphs 1 and 2):		2 marks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This is where you make a judgment on how important a factor is </a:t>
            </a:r>
            <a:r>
              <a:rPr lang="en-GB" sz="2000" u="sng" dirty="0">
                <a:solidFill>
                  <a:schemeClr val="tx1"/>
                </a:solidFill>
              </a:rPr>
              <a:t>overall.</a:t>
            </a:r>
            <a:r>
              <a:rPr lang="en-GB" sz="2000" dirty="0">
                <a:solidFill>
                  <a:schemeClr val="tx1"/>
                </a:solidFill>
              </a:rPr>
              <a:t> Tell us the ‘degree of importance’ (e.g.  most important/ very important/ quite important/ somewhat important/ less important overall).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Explain your reasons for this judgment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Provide </a:t>
            </a:r>
            <a:r>
              <a:rPr lang="en-GB" sz="2000" u="sng" dirty="0">
                <a:solidFill>
                  <a:schemeClr val="tx1"/>
                </a:solidFill>
              </a:rPr>
              <a:t>new information/ evidence</a:t>
            </a:r>
            <a:r>
              <a:rPr lang="en-GB" sz="2000" dirty="0">
                <a:solidFill>
                  <a:schemeClr val="tx1"/>
                </a:solidFill>
              </a:rPr>
              <a:t> to </a:t>
            </a:r>
            <a:r>
              <a:rPr lang="en-GB" sz="2000" u="sng" dirty="0">
                <a:solidFill>
                  <a:schemeClr val="tx1"/>
                </a:solidFill>
              </a:rPr>
              <a:t>back up</a:t>
            </a:r>
            <a:r>
              <a:rPr lang="en-GB" sz="2000" dirty="0">
                <a:solidFill>
                  <a:schemeClr val="tx1"/>
                </a:solidFill>
              </a:rPr>
              <a:t> this judgment (it can’t just be a random fact with no bearing on what you’ve said!)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</a:rPr>
              <a:t>Evaluation + (paragraphs 3 and 4):		2 marks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Provide the judgment and explanation for your regular ‘Evaluation’ point and…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u="sng" dirty="0">
                <a:solidFill>
                  <a:schemeClr val="tx1"/>
                </a:solidFill>
              </a:rPr>
              <a:t>cross evaluation</a:t>
            </a:r>
            <a:r>
              <a:rPr lang="en-GB" sz="2000" dirty="0">
                <a:solidFill>
                  <a:schemeClr val="tx1"/>
                </a:solidFill>
              </a:rPr>
              <a:t> with another factor – Tell us why another factor is </a:t>
            </a:r>
            <a:r>
              <a:rPr lang="en-GB" sz="2000" u="sng" dirty="0">
                <a:solidFill>
                  <a:schemeClr val="tx1"/>
                </a:solidFill>
              </a:rPr>
              <a:t>more</a:t>
            </a:r>
            <a:r>
              <a:rPr lang="en-GB" sz="2000" dirty="0">
                <a:solidFill>
                  <a:schemeClr val="tx1"/>
                </a:solidFill>
              </a:rPr>
              <a:t> or </a:t>
            </a:r>
            <a:r>
              <a:rPr lang="en-GB" sz="2000" u="sng" dirty="0">
                <a:solidFill>
                  <a:schemeClr val="tx1"/>
                </a:solidFill>
              </a:rPr>
              <a:t>less important</a:t>
            </a:r>
            <a:r>
              <a:rPr lang="en-GB" sz="2000" dirty="0">
                <a:solidFill>
                  <a:schemeClr val="tx1"/>
                </a:solidFill>
              </a:rPr>
              <a:t> than this factor on which you are currently focussing.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Provide the new evidence for the factor you are cross evaluating with, not for the factor on which this paragraph is focussed.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Essay Checklist 5" descr="Essay Checklist 5">
            <a:hlinkClick r:id="" action="ppaction://media"/>
            <a:extLst>
              <a:ext uri="{FF2B5EF4-FFF2-40B4-BE49-F238E27FC236}">
                <a16:creationId xmlns:a16="http://schemas.microsoft.com/office/drawing/2014/main" id="{0E7B7077-2FEF-0541-AC29-BF5F7A11D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51" y="87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9020-807D-F74C-B12C-05571932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297951"/>
            <a:ext cx="8167955" cy="6441895"/>
          </a:xfrm>
        </p:spPr>
        <p:txBody>
          <a:bodyPr>
            <a:normAutofit/>
          </a:bodyPr>
          <a:lstStyle/>
          <a:p>
            <a:r>
              <a:rPr lang="en-GB" sz="2800" b="1" i="1" u="sng" dirty="0">
                <a:solidFill>
                  <a:schemeClr val="tx1"/>
                </a:solidFill>
              </a:rPr>
              <a:t>Conclusion:</a:t>
            </a:r>
            <a:r>
              <a:rPr lang="en-GB" sz="2800" b="1" dirty="0">
                <a:solidFill>
                  <a:schemeClr val="tx1"/>
                </a:solidFill>
              </a:rPr>
              <a:t>						3 marks</a:t>
            </a:r>
            <a:endParaRPr lang="en-GB" sz="28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Answer the question 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assessment question - “did meet the needs”/ “did not meet the needs”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Isolated factor question - you </a:t>
            </a:r>
            <a:r>
              <a:rPr lang="en-GB" sz="2000" u="sng" dirty="0">
                <a:solidFill>
                  <a:schemeClr val="tx1"/>
                </a:solidFill>
              </a:rPr>
              <a:t>must</a:t>
            </a:r>
            <a:r>
              <a:rPr lang="en-GB" sz="2000" dirty="0">
                <a:solidFill>
                  <a:schemeClr val="tx1"/>
                </a:solidFill>
              </a:rPr>
              <a:t> mention the isolated factor.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Tell us the most important factor but don’t explain why (yet)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Start with least important – tell us the pros and cons – then </a:t>
            </a:r>
            <a:r>
              <a:rPr lang="en-GB" sz="2400" u="sng" dirty="0">
                <a:solidFill>
                  <a:schemeClr val="tx1"/>
                </a:solidFill>
              </a:rPr>
              <a:t>why</a:t>
            </a:r>
            <a:r>
              <a:rPr lang="en-GB" sz="2400" dirty="0">
                <a:solidFill>
                  <a:schemeClr val="tx1"/>
                </a:solidFill>
              </a:rPr>
              <a:t> another is </a:t>
            </a:r>
            <a:r>
              <a:rPr lang="en-GB" sz="2400" u="sng" dirty="0">
                <a:solidFill>
                  <a:schemeClr val="tx1"/>
                </a:solidFill>
              </a:rPr>
              <a:t>more</a:t>
            </a:r>
            <a:r>
              <a:rPr lang="en-GB" sz="2400" dirty="0">
                <a:solidFill>
                  <a:schemeClr val="tx1"/>
                </a:solidFill>
              </a:rPr>
              <a:t> important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Move to ‘middle’ important factor – tell us pros and cons – then </a:t>
            </a:r>
            <a:r>
              <a:rPr lang="en-GB" sz="2400" u="sng" dirty="0">
                <a:solidFill>
                  <a:schemeClr val="tx1"/>
                </a:solidFill>
              </a:rPr>
              <a:t>why</a:t>
            </a:r>
            <a:r>
              <a:rPr lang="en-GB" sz="2400" dirty="0">
                <a:solidFill>
                  <a:schemeClr val="tx1"/>
                </a:solidFill>
              </a:rPr>
              <a:t> another is </a:t>
            </a:r>
            <a:r>
              <a:rPr lang="en-GB" sz="2400" u="sng" dirty="0">
                <a:solidFill>
                  <a:schemeClr val="tx1"/>
                </a:solidFill>
              </a:rPr>
              <a:t>more</a:t>
            </a:r>
            <a:r>
              <a:rPr lang="en-GB" sz="2400" dirty="0">
                <a:solidFill>
                  <a:schemeClr val="tx1"/>
                </a:solidFill>
              </a:rPr>
              <a:t> important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Then explain as fully as possible why your most important factor </a:t>
            </a:r>
            <a:r>
              <a:rPr lang="en-GB" sz="2400" u="sng" dirty="0">
                <a:solidFill>
                  <a:schemeClr val="tx1"/>
                </a:solidFill>
              </a:rPr>
              <a:t>is</a:t>
            </a:r>
            <a:r>
              <a:rPr lang="en-GB" sz="2400" dirty="0">
                <a:solidFill>
                  <a:schemeClr val="tx1"/>
                </a:solidFill>
              </a:rPr>
              <a:t> the most important factor!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Essay Checklist 6" descr="Essay Checklist 6">
            <a:hlinkClick r:id="" action="ppaction://media"/>
            <a:extLst>
              <a:ext uri="{FF2B5EF4-FFF2-40B4-BE49-F238E27FC236}">
                <a16:creationId xmlns:a16="http://schemas.microsoft.com/office/drawing/2014/main" id="{E0E20FE7-DF5A-2F4A-8ED0-899A58BFB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3636" y="1181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130</TotalTime>
  <Words>672</Words>
  <Application>Microsoft Macintosh PowerPoint</Application>
  <PresentationFormat>On-screen Show (4:3)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Higher History!</vt:lpstr>
      <vt:lpstr>PowerPoint Presentation</vt:lpstr>
      <vt:lpstr>Main Body of the Essay: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History!</dc:title>
  <dc:creator>Jamie Butler</dc:creator>
  <cp:lastModifiedBy>Jamie Butler</cp:lastModifiedBy>
  <cp:revision>7</cp:revision>
  <dcterms:created xsi:type="dcterms:W3CDTF">2020-09-30T18:39:14Z</dcterms:created>
  <dcterms:modified xsi:type="dcterms:W3CDTF">2020-09-30T20:49:23Z</dcterms:modified>
</cp:coreProperties>
</file>